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65" r:id="rId3"/>
    <p:sldId id="266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C0D240-4DF0-4063-86AF-143E6198AEE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0E58C3-FA7C-4864-9DD9-57FBDB9035FF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53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40-4DF0-4063-86AF-143E6198AEE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58C3-FA7C-4864-9DD9-57FBDB9035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72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40-4DF0-4063-86AF-143E6198AEE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58C3-FA7C-4864-9DD9-57FBDB9035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34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40-4DF0-4063-86AF-143E6198AEE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58C3-FA7C-4864-9DD9-57FBDB9035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9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40-4DF0-4063-86AF-143E6198AEE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58C3-FA7C-4864-9DD9-57FBDB9035FF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08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40-4DF0-4063-86AF-143E6198AEE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58C3-FA7C-4864-9DD9-57FBDB9035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43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40-4DF0-4063-86AF-143E6198AEE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58C3-FA7C-4864-9DD9-57FBDB9035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63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40-4DF0-4063-86AF-143E6198AEE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58C3-FA7C-4864-9DD9-57FBDB9035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19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40-4DF0-4063-86AF-143E6198AEE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58C3-FA7C-4864-9DD9-57FBDB9035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62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40-4DF0-4063-86AF-143E6198AEE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58C3-FA7C-4864-9DD9-57FBDB9035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37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40-4DF0-4063-86AF-143E6198AEE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58C3-FA7C-4864-9DD9-57FBDB9035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35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0C0D240-4DF0-4063-86AF-143E6198AEE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C0E58C3-FA7C-4864-9DD9-57FBDB9035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28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Новые модели книгоиздания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4400" dirty="0" smtClean="0"/>
              <a:t>«Не надейтесь избавиться от книг» ( Умберто Эко)</a:t>
            </a:r>
          </a:p>
          <a:p>
            <a:r>
              <a:rPr lang="ru-RU" sz="4400" dirty="0" smtClean="0"/>
              <a:t>«Вся накопленная мудрость разных поколений , традиций и культур доступна любому человеку , у которого есть выход в сеть»</a:t>
            </a:r>
            <a:r>
              <a:rPr lang="ru-RU" sz="4400" dirty="0"/>
              <a:t> </a:t>
            </a:r>
            <a:r>
              <a:rPr lang="ru-RU" sz="4400" dirty="0" smtClean="0"/>
              <a:t>(Кен </a:t>
            </a:r>
            <a:r>
              <a:rPr lang="ru-RU" sz="4400" dirty="0" err="1" smtClean="0"/>
              <a:t>Уилбер</a:t>
            </a:r>
            <a:r>
              <a:rPr lang="ru-RU" sz="4400" dirty="0" smtClean="0"/>
              <a:t>)</a:t>
            </a:r>
          </a:p>
          <a:p>
            <a:r>
              <a:rPr lang="ru-RU" sz="4400" dirty="0" smtClean="0"/>
              <a:t>РЕАЛИИ ПОСТИНДУСТРИАЛЬНОГО ОБЩЕСТВА ДИКТУЮТ ИННОВАЦИОННЫЕ МОДЕЛИ ОБЩЕНИЯ </a:t>
            </a:r>
          </a:p>
          <a:p>
            <a:r>
              <a:rPr lang="ru-RU" sz="4400" dirty="0" smtClean="0"/>
              <a:t>Миром правит информация </a:t>
            </a:r>
          </a:p>
        </p:txBody>
      </p:sp>
    </p:spTree>
    <p:extLst>
      <p:ext uri="{BB962C8B-B14F-4D97-AF65-F5344CB8AC3E}">
        <p14:creationId xmlns:p14="http://schemas.microsoft.com/office/powerpoint/2010/main" val="11400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ЭВОЛЮЦИЯ ПРОЦЕССОВ МЫШЛЕНИЯ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5649" y="2040774"/>
            <a:ext cx="9872871" cy="4038600"/>
          </a:xfrm>
        </p:spPr>
        <p:txBody>
          <a:bodyPr/>
          <a:lstStyle/>
          <a:p>
            <a:r>
              <a:rPr lang="ru-RU" sz="2000" dirty="0" smtClean="0"/>
              <a:t>Логическая цепочка: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/>
              <a:t>Человек 21 века думает по-другому, читает по-другому, воспринимает  информацию </a:t>
            </a:r>
            <a:r>
              <a:rPr lang="ru-RU" sz="2000" dirty="0" smtClean="0"/>
              <a:t>по-другому.</a:t>
            </a:r>
            <a:endParaRPr lang="ru-RU" sz="2000" dirty="0"/>
          </a:p>
          <a:p>
            <a:r>
              <a:rPr lang="ru-RU" sz="2000" dirty="0" smtClean="0"/>
              <a:t>Базис </a:t>
            </a:r>
            <a:r>
              <a:rPr lang="ru-RU" sz="2000" dirty="0"/>
              <a:t>для формирования социального статуса в 21 веке – </a:t>
            </a:r>
            <a:r>
              <a:rPr lang="ru-RU" sz="2000" dirty="0" smtClean="0"/>
              <a:t>умение </a:t>
            </a:r>
            <a:r>
              <a:rPr lang="ru-RU" sz="2000" dirty="0"/>
              <a:t>правильно создавать информацию и правильно ее </a:t>
            </a:r>
            <a:r>
              <a:rPr lang="ru-RU" sz="2000" dirty="0" smtClean="0"/>
              <a:t>воспринимать.</a:t>
            </a:r>
            <a:endParaRPr lang="ru-RU" sz="20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96787" y="2535381"/>
            <a:ext cx="2011678" cy="947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н</a:t>
            </a:r>
            <a:r>
              <a:rPr lang="ru-RU" sz="1600" dirty="0" smtClean="0"/>
              <a:t>овое информационное поле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94762" y="2531223"/>
            <a:ext cx="2011678" cy="951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стремительная эволюция процесса мышления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92737" y="2531223"/>
            <a:ext cx="2011678" cy="947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новые потребности в информационном обмене у молодых людей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761617" y="2531223"/>
            <a:ext cx="2011679" cy="955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новые модели книгоиздания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399905" y="2867891"/>
            <a:ext cx="241070" cy="232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943600" y="2867891"/>
            <a:ext cx="257695" cy="232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8392457" y="2888670"/>
            <a:ext cx="247872" cy="232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6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Навыки 21 века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798729"/>
              </p:ext>
            </p:extLst>
          </p:nvPr>
        </p:nvGraphicFramePr>
        <p:xfrm>
          <a:off x="1014152" y="2057399"/>
          <a:ext cx="10001512" cy="2323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756">
                  <a:extLst>
                    <a:ext uri="{9D8B030D-6E8A-4147-A177-3AD203B41FA5}">
                      <a16:colId xmlns:a16="http://schemas.microsoft.com/office/drawing/2014/main" val="395854123"/>
                    </a:ext>
                  </a:extLst>
                </a:gridCol>
                <a:gridCol w="5000756">
                  <a:extLst>
                    <a:ext uri="{9D8B030D-6E8A-4147-A177-3AD203B41FA5}">
                      <a16:colId xmlns:a16="http://schemas.microsoft.com/office/drawing/2014/main" val="1541378791"/>
                    </a:ext>
                  </a:extLst>
                </a:gridCol>
              </a:tblGrid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Ключевые навыки в индустриальную эпоху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Ключевые навыки</a:t>
                      </a:r>
                      <a:r>
                        <a:rPr lang="ru-RU" sz="2000" baseline="0" dirty="0" smtClean="0"/>
                        <a:t> в 21 веке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187979"/>
                  </a:ext>
                </a:extLst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Умение критически мыслить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829949"/>
                  </a:ext>
                </a:extLst>
              </a:tr>
              <a:tr h="75139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Письмо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Способность к взаимодействию и коммуникации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795815"/>
                  </a:ext>
                </a:extLst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Арифметика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Творческий</a:t>
                      </a:r>
                      <a:r>
                        <a:rPr lang="ru-RU" sz="2000" baseline="0" dirty="0" smtClean="0"/>
                        <a:t> подход к делу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35867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14152" y="4627202"/>
            <a:ext cx="10001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«Очень </a:t>
            </a:r>
            <a:r>
              <a:rPr lang="ru-RU" dirty="0">
                <a:solidFill>
                  <a:schemeClr val="accent1"/>
                </a:solidFill>
              </a:rPr>
              <a:t>скоро учебные заведения будут вынуждены перейти от старых </a:t>
            </a:r>
            <a:r>
              <a:rPr lang="en-US" dirty="0">
                <a:solidFill>
                  <a:schemeClr val="accent1"/>
                </a:solidFill>
              </a:rPr>
              <a:t>“</a:t>
            </a:r>
            <a:r>
              <a:rPr lang="ru-RU" dirty="0">
                <a:solidFill>
                  <a:schemeClr val="accent1"/>
                </a:solidFill>
              </a:rPr>
              <a:t>индустриальных</a:t>
            </a:r>
            <a:r>
              <a:rPr lang="en-US" dirty="0">
                <a:solidFill>
                  <a:schemeClr val="accent1"/>
                </a:solidFill>
              </a:rPr>
              <a:t>”</a:t>
            </a:r>
            <a:r>
              <a:rPr lang="ru-RU" dirty="0">
                <a:solidFill>
                  <a:schemeClr val="accent1"/>
                </a:solidFill>
              </a:rPr>
              <a:t>учебных программ к такой системе обучения </a:t>
            </a:r>
            <a:r>
              <a:rPr lang="ru-RU" dirty="0" smtClean="0">
                <a:solidFill>
                  <a:schemeClr val="accent1"/>
                </a:solidFill>
              </a:rPr>
              <a:t>, которая </a:t>
            </a:r>
            <a:r>
              <a:rPr lang="ru-RU" dirty="0">
                <a:solidFill>
                  <a:schemeClr val="accent1"/>
                </a:solidFill>
              </a:rPr>
              <a:t>позволит готовить кадры для инновационной экономики и информационного </a:t>
            </a:r>
            <a:r>
              <a:rPr lang="ru-RU" dirty="0" smtClean="0">
                <a:solidFill>
                  <a:schemeClr val="accent1"/>
                </a:solidFill>
              </a:rPr>
              <a:t>общества». (Патрик </a:t>
            </a:r>
            <a:r>
              <a:rPr lang="ru-RU" dirty="0" err="1" smtClean="0">
                <a:solidFill>
                  <a:schemeClr val="accent1"/>
                </a:solidFill>
              </a:rPr>
              <a:t>Гриффин</a:t>
            </a:r>
            <a:r>
              <a:rPr lang="ru-RU" dirty="0" smtClean="0">
                <a:solidFill>
                  <a:schemeClr val="accent1"/>
                </a:solidFill>
              </a:rPr>
              <a:t>)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модели книгоиздания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873380"/>
            <a:ext cx="9872871" cy="4038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Еще несколько лет назад в книжном бизнесе и СМИ делали ставку на тренды. На острие моды находились конкретные имена, жанры, направления, темы, </a:t>
            </a:r>
            <a:r>
              <a:rPr lang="ru-RU" sz="2000" dirty="0" err="1" smtClean="0"/>
              <a:t>т.е</a:t>
            </a:r>
            <a:r>
              <a:rPr lang="ru-RU" sz="2000" dirty="0" smtClean="0"/>
              <a:t> небольшая группа продавала информацию большой группе.</a:t>
            </a:r>
          </a:p>
          <a:p>
            <a:r>
              <a:rPr lang="ru-RU" sz="2000" dirty="0" smtClean="0"/>
              <a:t>Сегодня </a:t>
            </a:r>
            <a:r>
              <a:rPr lang="ru-RU" sz="2000" dirty="0"/>
              <a:t>д</a:t>
            </a:r>
            <a:r>
              <a:rPr lang="ru-RU" sz="2000" dirty="0" smtClean="0"/>
              <a:t>ля того, чтобы стать звездой информационного поля и транслировать информацию массам достаточно иметь выход в сеть. </a:t>
            </a:r>
          </a:p>
          <a:p>
            <a:r>
              <a:rPr lang="ru-RU" sz="2000" dirty="0" smtClean="0"/>
              <a:t>Современная тенденция книжного бизнеса – это передача информации не от одного многим, а от многих многим. </a:t>
            </a:r>
            <a:endParaRPr lang="ru-RU" sz="2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555" y="3892680"/>
            <a:ext cx="3051054" cy="244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3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как способ сохранения памяти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</a:t>
            </a:r>
            <a:r>
              <a:rPr lang="ru-RU" sz="2000" dirty="0" smtClean="0"/>
              <a:t>моциональный мир современного человека устроен так, что даже чувство ностальгии строится в интегральной парадигме.</a:t>
            </a:r>
          </a:p>
          <a:p>
            <a:r>
              <a:rPr lang="ru-RU" sz="2000" dirty="0" smtClean="0"/>
              <a:t>До недавнего времени основными ресурсами ностальгии были визуальные объекты и частично текст. Сегодня текст вошел в эту модель повсеместно. В </a:t>
            </a:r>
            <a:r>
              <a:rPr lang="ru-RU" sz="2000" dirty="0" err="1" smtClean="0"/>
              <a:t>Фейсбуке</a:t>
            </a:r>
            <a:r>
              <a:rPr lang="ru-RU" sz="2000" dirty="0" smtClean="0"/>
              <a:t> даже появилась опция</a:t>
            </a:r>
            <a:r>
              <a:rPr lang="en-US" sz="2000" dirty="0" smtClean="0"/>
              <a:t>:</a:t>
            </a:r>
            <a:r>
              <a:rPr lang="ru-RU" sz="2000" dirty="0" smtClean="0"/>
              <a:t> с утра твой аккаунт напоминает , о чем ты писал в этот день в разные годы.</a:t>
            </a:r>
          </a:p>
          <a:p>
            <a:r>
              <a:rPr lang="ru-RU" sz="2000" dirty="0" smtClean="0"/>
              <a:t>Модель коллективной памяти: </a:t>
            </a:r>
            <a:r>
              <a:rPr lang="ru-RU" sz="2000" dirty="0"/>
              <a:t>к</a:t>
            </a:r>
            <a:r>
              <a:rPr lang="ru-RU" sz="2000" dirty="0" smtClean="0"/>
              <a:t>артинка </a:t>
            </a:r>
            <a:r>
              <a:rPr lang="ru-RU" sz="2000" dirty="0"/>
              <a:t>– </a:t>
            </a:r>
            <a:r>
              <a:rPr lang="ru-RU" sz="2000" dirty="0" smtClean="0"/>
              <a:t>впечатление – текст.</a:t>
            </a:r>
          </a:p>
          <a:p>
            <a:r>
              <a:rPr lang="ru-RU" sz="2000" dirty="0" smtClean="0"/>
              <a:t>Коллективная </a:t>
            </a:r>
            <a:r>
              <a:rPr lang="ru-RU" sz="2000" dirty="0"/>
              <a:t>книга – </a:t>
            </a:r>
            <a:r>
              <a:rPr lang="ru-RU" sz="2000" dirty="0" smtClean="0"/>
              <a:t>это  тоже способ сохранения памяти, надежный и продвинутый.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077" y="4635970"/>
            <a:ext cx="1590501" cy="146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22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Многофункциональность и интерактивность книги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 статистике в России 80 млн активных пользователей интернета. </a:t>
            </a:r>
          </a:p>
          <a:p>
            <a:r>
              <a:rPr lang="ru-RU" sz="2000" dirty="0" smtClean="0"/>
              <a:t>50 млн имеют гаджеты. </a:t>
            </a:r>
          </a:p>
          <a:p>
            <a:r>
              <a:rPr lang="ru-RU" sz="2000" dirty="0" smtClean="0"/>
              <a:t>Современные молодые люди предпочитают с утра читать не детектив , а новости </a:t>
            </a:r>
            <a:r>
              <a:rPr lang="ru-RU" sz="2000" dirty="0" err="1" smtClean="0"/>
              <a:t>микросообщества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 По мнению Марка </a:t>
            </a:r>
            <a:r>
              <a:rPr lang="ru-RU" sz="2000" dirty="0" err="1" smtClean="0"/>
              <a:t>Шацкина</a:t>
            </a:r>
            <a:r>
              <a:rPr lang="ru-RU" sz="2000" dirty="0" smtClean="0"/>
              <a:t>, число компаний и организаций с издательской функцией(«гибридные издательства»</a:t>
            </a:r>
            <a:r>
              <a:rPr lang="en-US" sz="2000" dirty="0" smtClean="0"/>
              <a:t>)</a:t>
            </a:r>
            <a:r>
              <a:rPr lang="ru-RU" sz="2000" dirty="0" smtClean="0"/>
              <a:t> будет только расти. Все, что им нужно и что у них уже есть – это читательская аудитория, объединенная вокруг тем, связанных с их спецификой. 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979" y="4857750"/>
            <a:ext cx="257556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20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фактора изменений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err="1" smtClean="0"/>
              <a:t>Атомизация</a:t>
            </a:r>
            <a:r>
              <a:rPr lang="ru-RU" sz="2000" dirty="0" smtClean="0"/>
              <a:t> книгоиздания (к авторам самиздата присоединятся компании и организации)</a:t>
            </a:r>
            <a:r>
              <a:rPr lang="en-US" sz="2000" dirty="0"/>
              <a:t>;</a:t>
            </a:r>
            <a:endParaRPr lang="ru-RU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Масштаб (использование размеров производства как конкурентного преимущества)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Вертикальная интеграция (использование возможностей интернета для адресной доставки)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err="1" smtClean="0"/>
              <a:t>Разукомплектация</a:t>
            </a:r>
            <a:r>
              <a:rPr lang="ru-RU" sz="2000" dirty="0" smtClean="0"/>
              <a:t> (дезинтеграция комплекса услуг, которые традиционно предлагали авторам издатели). </a:t>
            </a:r>
          </a:p>
          <a:p>
            <a:pPr marL="45720" indent="0">
              <a:buNone/>
            </a:pPr>
            <a:r>
              <a:rPr lang="ru-RU" sz="2000" dirty="0" smtClean="0"/>
              <a:t>Книгоиздательская деятельность медленно превращается в модель социальной сети. И проект ВШЛ – одна из первых попыток создать такую сеть, в которой миллионы школьников будут одновременно и творцами, и объектами творения, и созерцателями сотворенного.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9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Всероссийская школьная летопись. Книга класса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ВШЛ – это образовательная издательская платформа для школьников и преподавателей. </a:t>
            </a:r>
          </a:p>
          <a:p>
            <a:r>
              <a:rPr lang="ru-RU" sz="2000" dirty="0" smtClean="0"/>
              <a:t>Цель </a:t>
            </a:r>
            <a:r>
              <a:rPr lang="en-US" sz="2000" dirty="0" smtClean="0"/>
              <a:t>– </a:t>
            </a:r>
            <a:r>
              <a:rPr lang="ru-RU" sz="2000" dirty="0" smtClean="0"/>
              <a:t>формирование навыков и компетенций </a:t>
            </a:r>
            <a:r>
              <a:rPr lang="en-US" sz="2000" dirty="0" smtClean="0"/>
              <a:t>XXI</a:t>
            </a:r>
            <a:r>
              <a:rPr lang="ru-RU" sz="2000" dirty="0" smtClean="0"/>
              <a:t> века на базе создания коллективных книг детских и юношеских сообществ.</a:t>
            </a:r>
          </a:p>
          <a:p>
            <a:r>
              <a:rPr lang="ru-RU" sz="2000" dirty="0" smtClean="0"/>
              <a:t>Задача </a:t>
            </a:r>
            <a:r>
              <a:rPr lang="en-US" sz="2000" dirty="0"/>
              <a:t>– </a:t>
            </a:r>
            <a:r>
              <a:rPr lang="ru-RU" sz="2000" dirty="0" smtClean="0"/>
              <a:t>многоплановое обучение: работа с логикой текста , дизайн, верстка, работа с информационными потоками, развитие коммуникативных и социальных навыков.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807" y="4188065"/>
            <a:ext cx="7481455" cy="220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Книги для </a:t>
            </a:r>
            <a:r>
              <a:rPr lang="ru-RU" sz="2000" dirty="0" err="1" smtClean="0"/>
              <a:t>микросообществ</a:t>
            </a:r>
            <a:r>
              <a:rPr lang="ru-RU" sz="2000" dirty="0" smtClean="0"/>
              <a:t> – это мощный интегральный ресурс , который с помощью продуманных несложных средств за короткое время обучает и объединяет различные  сообщества людей для создания  уникальных  проектов , «срезов  временного</a:t>
            </a:r>
            <a:r>
              <a:rPr lang="en-US" sz="2000" dirty="0" smtClean="0"/>
              <a:t> </a:t>
            </a:r>
            <a:r>
              <a:rPr lang="ru-RU" sz="2000" dirty="0" smtClean="0"/>
              <a:t>пласта».</a:t>
            </a:r>
          </a:p>
          <a:p>
            <a:r>
              <a:rPr lang="ru-RU" sz="2000" dirty="0" smtClean="0"/>
              <a:t>Книги для </a:t>
            </a:r>
            <a:r>
              <a:rPr lang="ru-RU" sz="2000" dirty="0" err="1" smtClean="0"/>
              <a:t>микросообществ</a:t>
            </a:r>
            <a:r>
              <a:rPr lang="ru-RU" sz="2000" dirty="0" smtClean="0"/>
              <a:t> – это новый тренд в формировании издательств нового типа и вовлечения большого количества людей в создание коллективных книг  и организации социальных книжных сообществ</a:t>
            </a:r>
            <a:endParaRPr lang="en-US" sz="20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81" y="4461715"/>
            <a:ext cx="2526204" cy="208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314</TotalTime>
  <Words>618</Words>
  <Application>Microsoft Office PowerPoint</Application>
  <PresentationFormat>Широкоэкранный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Corbel</vt:lpstr>
      <vt:lpstr>Базис</vt:lpstr>
      <vt:lpstr>Новые модели книгоиздания</vt:lpstr>
      <vt:lpstr>ЭВОЛЮЦИЯ ПРОЦЕССОВ МЫШЛЕНИЯ</vt:lpstr>
      <vt:lpstr>Навыки 21 века</vt:lpstr>
      <vt:lpstr>Новые модели книгоиздания</vt:lpstr>
      <vt:lpstr>Информация как способ сохранения памяти </vt:lpstr>
      <vt:lpstr>Многофункциональность и интерактивность книги</vt:lpstr>
      <vt:lpstr>4 фактора изменений </vt:lpstr>
      <vt:lpstr>Всероссийская школьная летопись. Книга класса </vt:lpstr>
      <vt:lpstr>Итоги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модели книгоиздания</dc:title>
  <dc:creator>Макаренков Сергей Михайлович</dc:creator>
  <cp:lastModifiedBy>Кладиева Олеся Юрьевна</cp:lastModifiedBy>
  <cp:revision>37</cp:revision>
  <dcterms:created xsi:type="dcterms:W3CDTF">2017-10-16T12:29:08Z</dcterms:created>
  <dcterms:modified xsi:type="dcterms:W3CDTF">2017-10-17T12:52:37Z</dcterms:modified>
</cp:coreProperties>
</file>